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8.xml.rels" ContentType="application/vnd.openxmlformats-package.relationships+xml"/>
  <Override PartName="/ppt/notesSlides/notesSlide8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1E264C0-F7F4-4085-A891-4962BB71D5D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rot="16200000">
            <a:off x="1366560" y="1028160"/>
            <a:ext cx="45000" cy="3722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6200000">
            <a:off x="995400" y="1026720"/>
            <a:ext cx="45000" cy="375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0"/>
            <a:ext cx="9143280" cy="48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729360" y="864360"/>
            <a:ext cx="7020360" cy="298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rot="16200000">
            <a:off x="1366560" y="1028160"/>
            <a:ext cx="45000" cy="372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 rot="16200000">
            <a:off x="995400" y="1026720"/>
            <a:ext cx="45000" cy="3751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0"/>
            <a:ext cx="9143280" cy="4870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 rot="16200000">
            <a:off x="1366560" y="1028160"/>
            <a:ext cx="45000" cy="3722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3"/>
          <p:cNvSpPr/>
          <p:nvPr/>
        </p:nvSpPr>
        <p:spPr>
          <a:xfrm rot="16200000">
            <a:off x="995400" y="1026720"/>
            <a:ext cx="45000" cy="375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PlaceHolder 4"/>
          <p:cNvSpPr>
            <a:spLocks noGrp="1"/>
          </p:cNvSpPr>
          <p:nvPr>
            <p:ph type="title"/>
          </p:nvPr>
        </p:nvSpPr>
        <p:spPr>
          <a:xfrm>
            <a:off x="729360" y="864360"/>
            <a:ext cx="7020360" cy="298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0"/>
            <a:ext cx="4571280" cy="51429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 rot="16200000">
            <a:off x="1366560" y="1028160"/>
            <a:ext cx="45000" cy="3722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3"/>
          <p:cNvSpPr/>
          <p:nvPr/>
        </p:nvSpPr>
        <p:spPr>
          <a:xfrm rot="16200000">
            <a:off x="995400" y="1026720"/>
            <a:ext cx="45000" cy="375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5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 rot="16200000">
            <a:off x="1366560" y="4006080"/>
            <a:ext cx="45000" cy="372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"/>
          <p:cNvSpPr/>
          <p:nvPr/>
        </p:nvSpPr>
        <p:spPr>
          <a:xfrm rot="16200000">
            <a:off x="995400" y="4004640"/>
            <a:ext cx="45000" cy="3751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35;p17" descr=""/>
          <p:cNvPicPr/>
          <p:nvPr/>
        </p:nvPicPr>
        <p:blipFill>
          <a:blip r:embed="rId1"/>
          <a:stretch/>
        </p:blipFill>
        <p:spPr>
          <a:xfrm>
            <a:off x="5302080" y="1653120"/>
            <a:ext cx="3142800" cy="2091960"/>
          </a:xfrm>
          <a:prstGeom prst="rect">
            <a:avLst/>
          </a:prstGeom>
          <a:ln>
            <a:noFill/>
          </a:ln>
        </p:spPr>
      </p:pic>
      <p:pic>
        <p:nvPicPr>
          <p:cNvPr id="199" name="Google Shape;136;p17" descr=""/>
          <p:cNvPicPr/>
          <p:nvPr/>
        </p:nvPicPr>
        <p:blipFill>
          <a:blip r:embed="rId2"/>
          <a:srcRect l="0" t="0" r="3344" b="0"/>
          <a:stretch/>
        </p:blipFill>
        <p:spPr>
          <a:xfrm>
            <a:off x="4606920" y="1399680"/>
            <a:ext cx="4536360" cy="282168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337320" y="1322280"/>
            <a:ext cx="4840920" cy="14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Path Planning and 3D virtualization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729720" y="2921760"/>
            <a:ext cx="378720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Group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Google Shape;139;p17" descr=""/>
          <p:cNvPicPr/>
          <p:nvPr/>
        </p:nvPicPr>
        <p:blipFill>
          <a:blip r:embed="rId3"/>
          <a:stretch/>
        </p:blipFill>
        <p:spPr>
          <a:xfrm>
            <a:off x="5178960" y="1653120"/>
            <a:ext cx="3458520" cy="2091960"/>
          </a:xfrm>
          <a:prstGeom prst="rect">
            <a:avLst/>
          </a:prstGeom>
          <a:ln>
            <a:noFill/>
          </a:ln>
        </p:spPr>
      </p:pic>
      <p:pic>
        <p:nvPicPr>
          <p:cNvPr id="203" name="Google Shape;140;p17" descr=""/>
          <p:cNvPicPr/>
          <p:nvPr/>
        </p:nvPicPr>
        <p:blipFill>
          <a:blip r:embed="rId4"/>
          <a:stretch/>
        </p:blipFill>
        <p:spPr>
          <a:xfrm>
            <a:off x="8294400" y="2323440"/>
            <a:ext cx="848880" cy="1816200"/>
          </a:xfrm>
          <a:prstGeom prst="rect">
            <a:avLst/>
          </a:prstGeom>
          <a:ln>
            <a:noFill/>
          </a:ln>
          <a:effectLst>
            <a:reflection algn="bl" endPos="4000" fadeDir="5400012" rotWithShape="0" stA="20000" sy="-100000"/>
          </a:effectLst>
        </p:spPr>
      </p:pic>
      <p:pic>
        <p:nvPicPr>
          <p:cNvPr id="204" name="Google Shape;141;p17" descr=""/>
          <p:cNvPicPr/>
          <p:nvPr/>
        </p:nvPicPr>
        <p:blipFill>
          <a:blip r:embed="rId5"/>
          <a:srcRect l="0" t="0" r="19973" b="0"/>
          <a:stretch/>
        </p:blipFill>
        <p:spPr>
          <a:xfrm>
            <a:off x="8220960" y="2149920"/>
            <a:ext cx="922320" cy="2264760"/>
          </a:xfrm>
          <a:prstGeom prst="rect">
            <a:avLst/>
          </a:prstGeom>
          <a:ln>
            <a:noFill/>
          </a:ln>
          <a:effectLst>
            <a:reflection algn="bl" endPos="4000" fadeDir="5400012" rotWithShape="0" stA="20000" sy="-100000"/>
          </a:effectLst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29360" y="1318680"/>
            <a:ext cx="84967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Path Planning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The path planning Algorithm is based on A-Star (like problem set 8), but very different. Since the map’s Links are all double-way, which means if “a” can go to “b”, “b” also can go to “c”. The hard part is if we only use the A-Star algorithm, if Robot_1 want to go from “p1” to “p4”, the shortest path is “p1→p2→p3→p4”, if Robot_2 want to go from “p4” to “p1”, the shortest path will be “p4→p3→p2→p1”, then they will collide with each other. So to solve this problem we use the safety_time_intervals, each node have it’s safety_time_intervals, the algorithm is very complex to say, but shortly speaking, it is a barrier (just like the A-Star barrier), but the barrier will exists in some period and in other period they will be gone.  So finally the path will look like Robot_1:”p1→p2→p3→p4”, Robot_2:”p4→p5(wait 2 seconds)→p6→p7→p1”, something like that.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729360" y="1318680"/>
            <a:ext cx="84967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Short Path Grant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This part is my own idea, because in the real-scenario, maybe the Robot speed is not constant, maybe some fluctuations or maybe some malfunctions for seconds. So it will break the original time-window, for example we want Robot_1 to go like “p1→p2→p3→p4→p5→p6”, Robot_2 go like “p7→p5→p8”, travel time of each link is 1 second for example, In this situation, if they go just like what I expect it to go, there will not be any collide, but if somehow the Robot_2 has some issue and stop at p5 for 10 seconds, then the two robots will be collide with each other, not good! So I think of this idea so that every time I assign a short path to them and each of the short path has no collisions at all. And the short path is extended and squeezed when the Robots are moving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729360" y="1318680"/>
            <a:ext cx="84967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Simulator &amp;&amp; Deadlock Checker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Very Simple, Just let the car move 1 node per second due to their short path.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If three Robots do not move for a long time, it must be some errors, so Let the Path_Planning module recalculate the path.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729360" y="1318680"/>
            <a:ext cx="84967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Modules Collaboration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We use Redis as shared-memory, so every module can use the same data.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29360" y="1318680"/>
            <a:ext cx="84967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Result and Customization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27560" y="1854000"/>
            <a:ext cx="768816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1680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smaller 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Google Shape;219;p27" descr=""/>
          <p:cNvPicPr/>
          <p:nvPr/>
        </p:nvPicPr>
        <p:blipFill>
          <a:blip r:embed="rId1"/>
          <a:stretch/>
        </p:blipFill>
        <p:spPr>
          <a:xfrm>
            <a:off x="4287240" y="2309760"/>
            <a:ext cx="3998520" cy="2631600"/>
          </a:xfrm>
          <a:prstGeom prst="rect">
            <a:avLst/>
          </a:prstGeom>
          <a:ln>
            <a:noFill/>
          </a:ln>
        </p:spPr>
      </p:pic>
      <p:pic>
        <p:nvPicPr>
          <p:cNvPr id="247" name="Google Shape;220;p27" descr=""/>
          <p:cNvPicPr/>
          <p:nvPr/>
        </p:nvPicPr>
        <p:blipFill>
          <a:blip r:embed="rId2"/>
          <a:stretch/>
        </p:blipFill>
        <p:spPr>
          <a:xfrm>
            <a:off x="907200" y="2309760"/>
            <a:ext cx="3296520" cy="263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29360" y="1318680"/>
            <a:ext cx="84967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Result and Customization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29360" y="1854000"/>
            <a:ext cx="768816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2. Path planning 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Google Shape;227;p28" descr=""/>
          <p:cNvPicPr/>
          <p:nvPr/>
        </p:nvPicPr>
        <p:blipFill>
          <a:blip r:embed="rId1"/>
          <a:stretch/>
        </p:blipFill>
        <p:spPr>
          <a:xfrm>
            <a:off x="729360" y="2305080"/>
            <a:ext cx="7995960" cy="254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29360" y="1318680"/>
            <a:ext cx="84967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Result and Customization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27560" y="1854000"/>
            <a:ext cx="768816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3  Deadlock Checker             Emulator                                Short Path Grant 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Google Shape;234;p29" descr=""/>
          <p:cNvPicPr/>
          <p:nvPr/>
        </p:nvPicPr>
        <p:blipFill>
          <a:blip r:embed="rId1"/>
          <a:stretch/>
        </p:blipFill>
        <p:spPr>
          <a:xfrm>
            <a:off x="729360" y="2309760"/>
            <a:ext cx="1627560" cy="249408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235;p29" descr=""/>
          <p:cNvPicPr/>
          <p:nvPr/>
        </p:nvPicPr>
        <p:blipFill>
          <a:blip r:embed="rId2"/>
          <a:stretch/>
        </p:blipFill>
        <p:spPr>
          <a:xfrm>
            <a:off x="2659320" y="2309760"/>
            <a:ext cx="1468800" cy="2494080"/>
          </a:xfrm>
          <a:prstGeom prst="rect">
            <a:avLst/>
          </a:prstGeom>
          <a:ln>
            <a:noFill/>
          </a:ln>
        </p:spPr>
      </p:pic>
      <p:pic>
        <p:nvPicPr>
          <p:cNvPr id="255" name="Google Shape;236;p29" descr=""/>
          <p:cNvPicPr/>
          <p:nvPr/>
        </p:nvPicPr>
        <p:blipFill>
          <a:blip r:embed="rId3"/>
          <a:stretch/>
        </p:blipFill>
        <p:spPr>
          <a:xfrm>
            <a:off x="4336200" y="2309760"/>
            <a:ext cx="4079520" cy="249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727560" y="546120"/>
            <a:ext cx="84967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Result and Customization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727560" y="1364040"/>
            <a:ext cx="768816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4. GUI SIMULATOR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377440" y="1816560"/>
            <a:ext cx="3413160" cy="284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restart="whenNotActive" nodeType="interactiveSeq" fill="hold">
                <p:childTnLst>
                  <p:par>
                    <p:cTn id="35" fill="hold"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mediacall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29360" y="864360"/>
            <a:ext cx="7020360" cy="29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Questions?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29360" y="1322280"/>
            <a:ext cx="2859120" cy="15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3533400" y="1376280"/>
            <a:ext cx="5088960" cy="325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Article and 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The Implementation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Path Planning ( cr ruofanz, herany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3D virtualization( cr gauthamn, Mbhat, rchavali)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29360" y="1322280"/>
            <a:ext cx="7687800" cy="15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The Article and 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09760" y="1854000"/>
            <a:ext cx="3078360" cy="32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Path Planning in dynamic environments under time constraints.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A*-variant algorithm for planning using intervals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optional time-horizon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simulation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729360" y="1318680"/>
            <a:ext cx="768816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Google Shape;159;p20" descr=""/>
          <p:cNvPicPr/>
          <p:nvPr/>
        </p:nvPicPr>
        <p:blipFill>
          <a:blip r:embed="rId1"/>
          <a:stretch/>
        </p:blipFill>
        <p:spPr>
          <a:xfrm>
            <a:off x="729360" y="582120"/>
            <a:ext cx="7930080" cy="161136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4218840" y="2284920"/>
            <a:ext cx="3165840" cy="16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Google Shape;139;p17" descr=""/>
          <p:cNvPicPr/>
          <p:nvPr/>
        </p:nvPicPr>
        <p:blipFill>
          <a:blip r:embed="rId2"/>
          <a:stretch/>
        </p:blipFill>
        <p:spPr>
          <a:xfrm>
            <a:off x="4297680" y="2377440"/>
            <a:ext cx="3458520" cy="209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25040" y="531360"/>
            <a:ext cx="3300120" cy="178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25040" y="1339920"/>
            <a:ext cx="3300120" cy="35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1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r>
              <a:rPr b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Path-planning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1.simulation in closed scenario in a factory model.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2. Many small robots pick and drop boxes automatically without collision and deadlock with each other.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5174640" y="1402200"/>
            <a:ext cx="3300120" cy="29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3D-virtualization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3D visualizer using OpenGL to conceptualize a path planning algorithm.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idea is to have a path planning algorithm such as A-Star and its modified versions running in the back- end while the visualizer forms the front end of the project.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29360" y="1322280"/>
            <a:ext cx="7687800" cy="15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The Implementation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1. Path Planning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2.3D virtualization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29360" y="1318680"/>
            <a:ext cx="768816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First Part : Path Planning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16800">
              <a:lnSpc>
                <a:spcPct val="15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5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Collaboration of Different Part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5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72360" y="4410360"/>
            <a:ext cx="40021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Path Planning Modules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 rot="122400">
            <a:off x="3692520" y="1785960"/>
            <a:ext cx="1806480" cy="153684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 rot="18900000">
            <a:off x="2440080" y="1711800"/>
            <a:ext cx="1620360" cy="2151000"/>
          </a:xfrm>
          <a:custGeom>
            <a:avLst/>
            <a:gdLst/>
            <a:ahLst/>
            <a:rect l="l" t="t" r="r" b="b"/>
            <a:pathLst>
              <a:path w="250" h="332">
                <a:moveTo>
                  <a:pt x="32" y="286"/>
                </a:moveTo>
                <a:cubicBezTo>
                  <a:pt x="32" y="157"/>
                  <a:pt x="127" y="49"/>
                  <a:pt x="250" y="29"/>
                </a:cubicBezTo>
                <a:cubicBezTo>
                  <a:pt x="245" y="19"/>
                  <a:pt x="239" y="9"/>
                  <a:pt x="232" y="0"/>
                </a:cubicBezTo>
                <a:cubicBezTo>
                  <a:pt x="100" y="28"/>
                  <a:pt x="0" y="145"/>
                  <a:pt x="0" y="286"/>
                </a:cubicBezTo>
                <a:cubicBezTo>
                  <a:pt x="0" y="302"/>
                  <a:pt x="1" y="317"/>
                  <a:pt x="3" y="332"/>
                </a:cubicBezTo>
                <a:cubicBezTo>
                  <a:pt x="13" y="325"/>
                  <a:pt x="23" y="319"/>
                  <a:pt x="33" y="314"/>
                </a:cubicBezTo>
                <a:cubicBezTo>
                  <a:pt x="33" y="305"/>
                  <a:pt x="32" y="296"/>
                  <a:pt x="32" y="286"/>
                </a:cubicBezTo>
                <a:close/>
              </a:path>
            </a:pathLst>
          </a:custGeom>
          <a:solidFill>
            <a:srgbClr val="83e3d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4"/>
          <p:cNvSpPr/>
          <p:nvPr/>
        </p:nvSpPr>
        <p:spPr>
          <a:xfrm rot="18900000">
            <a:off x="2688480" y="1771560"/>
            <a:ext cx="1575000" cy="1769040"/>
          </a:xfrm>
          <a:custGeom>
            <a:avLst/>
            <a:gdLst/>
            <a:ahLst/>
            <a:rect l="l" t="t" r="r" b="b"/>
            <a:pathLst>
              <a:path w="254" h="285">
                <a:moveTo>
                  <a:pt x="200" y="153"/>
                </a:moveTo>
                <a:cubicBezTo>
                  <a:pt x="217" y="143"/>
                  <a:pt x="236" y="137"/>
                  <a:pt x="254" y="136"/>
                </a:cubicBezTo>
                <a:cubicBezTo>
                  <a:pt x="253" y="87"/>
                  <a:pt x="240" y="41"/>
                  <a:pt x="218" y="0"/>
                </a:cubicBezTo>
                <a:cubicBezTo>
                  <a:pt x="95" y="20"/>
                  <a:pt x="0" y="128"/>
                  <a:pt x="0" y="257"/>
                </a:cubicBezTo>
                <a:cubicBezTo>
                  <a:pt x="0" y="267"/>
                  <a:pt x="1" y="276"/>
                  <a:pt x="1" y="285"/>
                </a:cubicBezTo>
                <a:cubicBezTo>
                  <a:pt x="43" y="263"/>
                  <a:pt x="90" y="251"/>
                  <a:pt x="140" y="250"/>
                </a:cubicBezTo>
                <a:cubicBezTo>
                  <a:pt x="142" y="211"/>
                  <a:pt x="164" y="174"/>
                  <a:pt x="200" y="153"/>
                </a:cubicBezTo>
                <a:close/>
              </a:path>
            </a:pathLst>
          </a:custGeom>
          <a:solidFill>
            <a:srgbClr val="1b786e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5"/>
          <p:cNvSpPr/>
          <p:nvPr/>
        </p:nvSpPr>
        <p:spPr>
          <a:xfrm>
            <a:off x="2763360" y="1789920"/>
            <a:ext cx="1425960" cy="15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 </a:t>
            </a: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       </a:t>
            </a: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Path </a:t>
            </a: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Planning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for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Veticles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 rot="18900000">
            <a:off x="3708360" y="3080520"/>
            <a:ext cx="2152800" cy="1620360"/>
          </a:xfrm>
          <a:custGeom>
            <a:avLst/>
            <a:gdLst/>
            <a:ahLst/>
            <a:rect l="l" t="t" r="r" b="b"/>
            <a:pathLst>
              <a:path w="333" h="250">
                <a:moveTo>
                  <a:pt x="287" y="218"/>
                </a:moveTo>
                <a:cubicBezTo>
                  <a:pt x="157" y="218"/>
                  <a:pt x="50" y="124"/>
                  <a:pt x="30" y="0"/>
                </a:cubicBezTo>
                <a:cubicBezTo>
                  <a:pt x="19" y="5"/>
                  <a:pt x="10" y="11"/>
                  <a:pt x="0" y="18"/>
                </a:cubicBezTo>
                <a:cubicBezTo>
                  <a:pt x="28" y="151"/>
                  <a:pt x="146" y="250"/>
                  <a:pt x="287" y="250"/>
                </a:cubicBezTo>
                <a:cubicBezTo>
                  <a:pt x="302" y="250"/>
                  <a:pt x="318" y="249"/>
                  <a:pt x="333" y="247"/>
                </a:cubicBezTo>
                <a:cubicBezTo>
                  <a:pt x="326" y="237"/>
                  <a:pt x="320" y="227"/>
                  <a:pt x="315" y="217"/>
                </a:cubicBezTo>
                <a:cubicBezTo>
                  <a:pt x="306" y="218"/>
                  <a:pt x="296" y="218"/>
                  <a:pt x="287" y="218"/>
                </a:cubicBezTo>
                <a:close/>
              </a:path>
            </a:pathLst>
          </a:custGeom>
          <a:solidFill>
            <a:srgbClr val="83e3d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7"/>
          <p:cNvSpPr/>
          <p:nvPr/>
        </p:nvSpPr>
        <p:spPr>
          <a:xfrm rot="18900000">
            <a:off x="3773520" y="2873160"/>
            <a:ext cx="1763640" cy="1572840"/>
          </a:xfrm>
          <a:custGeom>
            <a:avLst/>
            <a:gdLst/>
            <a:ahLst/>
            <a:rect l="l" t="t" r="r" b="b"/>
            <a:pathLst>
              <a:path w="285" h="254">
                <a:moveTo>
                  <a:pt x="152" y="54"/>
                </a:moveTo>
                <a:cubicBezTo>
                  <a:pt x="142" y="37"/>
                  <a:pt x="137" y="19"/>
                  <a:pt x="136" y="0"/>
                </a:cubicBezTo>
                <a:cubicBezTo>
                  <a:pt x="86" y="1"/>
                  <a:pt x="40" y="14"/>
                  <a:pt x="0" y="36"/>
                </a:cubicBezTo>
                <a:cubicBezTo>
                  <a:pt x="20" y="160"/>
                  <a:pt x="127" y="254"/>
                  <a:pt x="257" y="254"/>
                </a:cubicBezTo>
                <a:cubicBezTo>
                  <a:pt x="266" y="254"/>
                  <a:pt x="276" y="254"/>
                  <a:pt x="285" y="253"/>
                </a:cubicBezTo>
                <a:cubicBezTo>
                  <a:pt x="263" y="211"/>
                  <a:pt x="251" y="164"/>
                  <a:pt x="250" y="115"/>
                </a:cubicBezTo>
                <a:cubicBezTo>
                  <a:pt x="210" y="112"/>
                  <a:pt x="173" y="91"/>
                  <a:pt x="152" y="54"/>
                </a:cubicBezTo>
                <a:close/>
              </a:path>
            </a:pathLst>
          </a:custGeom>
          <a:solidFill>
            <a:srgbClr val="1d7e7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8"/>
          <p:cNvSpPr/>
          <p:nvPr/>
        </p:nvSpPr>
        <p:spPr>
          <a:xfrm>
            <a:off x="3823920" y="3427200"/>
            <a:ext cx="1495440" cy="5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9"/>
          <p:cNvSpPr/>
          <p:nvPr/>
        </p:nvSpPr>
        <p:spPr>
          <a:xfrm rot="18900000">
            <a:off x="5085000" y="1278720"/>
            <a:ext cx="1616400" cy="2151000"/>
          </a:xfrm>
          <a:custGeom>
            <a:avLst/>
            <a:gdLst/>
            <a:ahLst/>
            <a:rect l="l" t="t" r="r" b="b"/>
            <a:pathLst>
              <a:path w="250" h="332">
                <a:moveTo>
                  <a:pt x="218" y="45"/>
                </a:moveTo>
                <a:cubicBezTo>
                  <a:pt x="218" y="175"/>
                  <a:pt x="123" y="282"/>
                  <a:pt x="0" y="303"/>
                </a:cubicBezTo>
                <a:cubicBezTo>
                  <a:pt x="5" y="313"/>
                  <a:pt x="11" y="323"/>
                  <a:pt x="18" y="332"/>
                </a:cubicBezTo>
                <a:cubicBezTo>
                  <a:pt x="150" y="304"/>
                  <a:pt x="250" y="186"/>
                  <a:pt x="250" y="45"/>
                </a:cubicBezTo>
                <a:cubicBezTo>
                  <a:pt x="250" y="30"/>
                  <a:pt x="248" y="15"/>
                  <a:pt x="246" y="0"/>
                </a:cubicBezTo>
                <a:cubicBezTo>
                  <a:pt x="237" y="6"/>
                  <a:pt x="226" y="12"/>
                  <a:pt x="216" y="18"/>
                </a:cubicBezTo>
                <a:cubicBezTo>
                  <a:pt x="217" y="27"/>
                  <a:pt x="218" y="36"/>
                  <a:pt x="218" y="45"/>
                </a:cubicBezTo>
                <a:close/>
              </a:path>
            </a:pathLst>
          </a:custGeom>
          <a:solidFill>
            <a:srgbClr val="83e3d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0"/>
          <p:cNvSpPr/>
          <p:nvPr/>
        </p:nvSpPr>
        <p:spPr>
          <a:xfrm rot="18900000">
            <a:off x="4874040" y="1604520"/>
            <a:ext cx="1578600" cy="1765080"/>
          </a:xfrm>
          <a:custGeom>
            <a:avLst/>
            <a:gdLst/>
            <a:ahLst/>
            <a:rect l="l" t="t" r="r" b="b"/>
            <a:pathLst>
              <a:path w="254" h="285">
                <a:moveTo>
                  <a:pt x="53" y="133"/>
                </a:moveTo>
                <a:cubicBezTo>
                  <a:pt x="37" y="142"/>
                  <a:pt x="18" y="148"/>
                  <a:pt x="0" y="149"/>
                </a:cubicBezTo>
                <a:cubicBezTo>
                  <a:pt x="1" y="198"/>
                  <a:pt x="14" y="244"/>
                  <a:pt x="36" y="285"/>
                </a:cubicBezTo>
                <a:cubicBezTo>
                  <a:pt x="159" y="264"/>
                  <a:pt x="254" y="157"/>
                  <a:pt x="254" y="27"/>
                </a:cubicBezTo>
                <a:cubicBezTo>
                  <a:pt x="254" y="18"/>
                  <a:pt x="253" y="9"/>
                  <a:pt x="252" y="0"/>
                </a:cubicBezTo>
                <a:cubicBezTo>
                  <a:pt x="211" y="21"/>
                  <a:pt x="164" y="34"/>
                  <a:pt x="114" y="34"/>
                </a:cubicBezTo>
                <a:cubicBezTo>
                  <a:pt x="112" y="74"/>
                  <a:pt x="90" y="111"/>
                  <a:pt x="53" y="133"/>
                </a:cubicBezTo>
                <a:close/>
              </a:path>
            </a:pathLst>
          </a:custGeom>
          <a:solidFill>
            <a:srgbClr val="1f887e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1"/>
          <p:cNvSpPr/>
          <p:nvPr/>
        </p:nvSpPr>
        <p:spPr>
          <a:xfrm>
            <a:off x="5275800" y="2205720"/>
            <a:ext cx="1495440" cy="5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Short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12"/>
          <p:cNvSpPr/>
          <p:nvPr/>
        </p:nvSpPr>
        <p:spPr>
          <a:xfrm rot="18900000">
            <a:off x="3282480" y="444240"/>
            <a:ext cx="2141280" cy="1612080"/>
          </a:xfrm>
          <a:custGeom>
            <a:avLst/>
            <a:gdLst/>
            <a:ahLst/>
            <a:rect l="l" t="t" r="r" b="b"/>
            <a:pathLst>
              <a:path w="331" h="249">
                <a:moveTo>
                  <a:pt x="45" y="32"/>
                </a:moveTo>
                <a:cubicBezTo>
                  <a:pt x="174" y="32"/>
                  <a:pt x="281" y="126"/>
                  <a:pt x="302" y="249"/>
                </a:cubicBezTo>
                <a:cubicBezTo>
                  <a:pt x="312" y="244"/>
                  <a:pt x="322" y="238"/>
                  <a:pt x="331" y="231"/>
                </a:cubicBezTo>
                <a:cubicBezTo>
                  <a:pt x="303" y="99"/>
                  <a:pt x="186" y="0"/>
                  <a:pt x="45" y="0"/>
                </a:cubicBezTo>
                <a:cubicBezTo>
                  <a:pt x="29" y="0"/>
                  <a:pt x="14" y="1"/>
                  <a:pt x="0" y="3"/>
                </a:cubicBezTo>
                <a:cubicBezTo>
                  <a:pt x="6" y="13"/>
                  <a:pt x="12" y="23"/>
                  <a:pt x="17" y="33"/>
                </a:cubicBezTo>
                <a:cubicBezTo>
                  <a:pt x="26" y="32"/>
                  <a:pt x="36" y="32"/>
                  <a:pt x="45" y="32"/>
                </a:cubicBezTo>
                <a:close/>
              </a:path>
            </a:pathLst>
          </a:custGeom>
          <a:solidFill>
            <a:srgbClr val="83e3d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3"/>
          <p:cNvSpPr/>
          <p:nvPr/>
        </p:nvSpPr>
        <p:spPr>
          <a:xfrm rot="18900000">
            <a:off x="3599280" y="695520"/>
            <a:ext cx="1767240" cy="1572840"/>
          </a:xfrm>
          <a:custGeom>
            <a:avLst/>
            <a:gdLst/>
            <a:ahLst/>
            <a:rect l="l" t="t" r="r" b="b"/>
            <a:pathLst>
              <a:path w="285" h="253">
                <a:moveTo>
                  <a:pt x="28" y="0"/>
                </a:moveTo>
                <a:cubicBezTo>
                  <a:pt x="19" y="0"/>
                  <a:pt x="9" y="0"/>
                  <a:pt x="0" y="1"/>
                </a:cubicBezTo>
                <a:cubicBezTo>
                  <a:pt x="22" y="43"/>
                  <a:pt x="34" y="90"/>
                  <a:pt x="35" y="140"/>
                </a:cubicBezTo>
                <a:cubicBezTo>
                  <a:pt x="74" y="142"/>
                  <a:pt x="112" y="163"/>
                  <a:pt x="133" y="200"/>
                </a:cubicBezTo>
                <a:cubicBezTo>
                  <a:pt x="143" y="217"/>
                  <a:pt x="148" y="235"/>
                  <a:pt x="149" y="253"/>
                </a:cubicBezTo>
                <a:cubicBezTo>
                  <a:pt x="198" y="252"/>
                  <a:pt x="244" y="239"/>
                  <a:pt x="285" y="217"/>
                </a:cubicBezTo>
                <a:cubicBezTo>
                  <a:pt x="264" y="94"/>
                  <a:pt x="157" y="0"/>
                  <a:pt x="28" y="0"/>
                </a:cubicBezTo>
                <a:close/>
              </a:path>
            </a:pathLst>
          </a:custGeom>
          <a:solidFill>
            <a:srgbClr val="155b5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4"/>
          <p:cNvSpPr/>
          <p:nvPr/>
        </p:nvSpPr>
        <p:spPr>
          <a:xfrm>
            <a:off x="3823920" y="1153080"/>
            <a:ext cx="1495440" cy="5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Task Schuduling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29360" y="1318680"/>
            <a:ext cx="768816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729720" y="2079000"/>
            <a:ext cx="603648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The Map consist of Links and Nodes, which is very similar to the “Graph Data Structure”. And each node has it’s linked-node which I call neighbour_node in our code. Each Link is a two way link.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3840480" y="2926080"/>
            <a:ext cx="2192400" cy="182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Application>LibreOffice/5.1.6.2$Linux_X86_64 LibreOffice_project/10m0$Build-2</Application>
  <Words>206</Words>
  <Paragraphs>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2019-04-29T18:27:17Z</dcterms:modified>
  <cp:revision>14</cp:revision>
  <dc:subject/>
  <dc:title>Path Planning and 3D virtualization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16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